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sldIdLst>
    <p:sldId id="256" r:id="rId2"/>
    <p:sldId id="262" r:id="rId3"/>
    <p:sldId id="265" r:id="rId4"/>
    <p:sldId id="281" r:id="rId5"/>
    <p:sldId id="259" r:id="rId6"/>
    <p:sldId id="278" r:id="rId7"/>
    <p:sldId id="263" r:id="rId8"/>
    <p:sldId id="279" r:id="rId9"/>
    <p:sldId id="268" r:id="rId10"/>
    <p:sldId id="266" r:id="rId11"/>
    <p:sldId id="261" r:id="rId12"/>
    <p:sldId id="260" r:id="rId13"/>
    <p:sldId id="267" r:id="rId14"/>
    <p:sldId id="270" r:id="rId15"/>
    <p:sldId id="271" r:id="rId16"/>
    <p:sldId id="274" r:id="rId17"/>
    <p:sldId id="275" r:id="rId18"/>
    <p:sldId id="276" r:id="rId19"/>
    <p:sldId id="272" r:id="rId20"/>
    <p:sldId id="273" r:id="rId21"/>
    <p:sldId id="277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88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FF795-175C-A84F-93F9-738D169A0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B9D049-AD9C-AA4E-8741-838985095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177A45-9D9E-824C-B354-EC99613E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1CD-3C3E-114D-8A69-DBBAB0A9C22D}" type="datetimeFigureOut">
              <a:rPr lang="nl-NL" smtClean="0"/>
              <a:t>11-04-2019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D57A8C-71BB-854D-AB67-61D3DEAF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1BB0CA-6751-E34A-AF38-5BCC61E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0C9-EBEB-4545-B53F-57E892DE0F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62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B1088-3442-F249-A8EA-C1F06B79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DC96D2-7C35-A243-98E5-A18B3FBF5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8D39DD-C81C-824B-9E7E-65805F4D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1CD-3C3E-114D-8A69-DBBAB0A9C22D}" type="datetimeFigureOut">
              <a:rPr lang="nl-NL" smtClean="0"/>
              <a:t>11-04-2019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A9560-9E64-3B4B-BB41-5E02CFD8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35B966-57DA-844A-A0A5-2292BDDE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0C9-EBEB-4545-B53F-57E892DE0F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32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704E586-6CFB-0043-BB2E-4772091EE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BEA4CB-E7DD-BE42-8B67-2339D203F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B2E29E-D7C3-4948-BAA6-B7613F04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1CD-3C3E-114D-8A69-DBBAB0A9C22D}" type="datetimeFigureOut">
              <a:rPr lang="nl-NL" smtClean="0"/>
              <a:t>11-04-2019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5ABE2E-4AC7-2943-A171-589E02BC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EC6121-5F4A-E343-AD84-3000C606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0C9-EBEB-4545-B53F-57E892DE0F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0D89E-E3DB-C449-84A0-A8783715D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241E4A-58A3-6248-B888-57A453B6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81B2F3-C426-D145-891A-54EC16C1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1CD-3C3E-114D-8A69-DBBAB0A9C22D}" type="datetimeFigureOut">
              <a:rPr lang="nl-NL" smtClean="0"/>
              <a:t>11-04-2019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F12A94-7205-EE41-ACEE-7E92711D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B24E10-90CA-B649-8F3B-9C0D8B4D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0C9-EBEB-4545-B53F-57E892DE0F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8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E051C-210B-FF4E-A424-19E08F30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4A49BF-43DD-7F4F-A6E2-6B802B76C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F52D51-9635-524F-9FAC-3DFFB3B7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1CD-3C3E-114D-8A69-DBBAB0A9C22D}" type="datetimeFigureOut">
              <a:rPr lang="nl-NL" smtClean="0"/>
              <a:t>11-04-2019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A09B43-BADE-3844-BCEA-8A8C396A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BF634D-711E-2D41-B661-4D588AD7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0C9-EBEB-4545-B53F-57E892DE0F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8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B181B-417D-FA44-ACAD-F57AD4D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2B0E54-80FB-C246-839E-C723F1B2F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6CDD3A-790F-CB4B-A494-A0453A039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52BF21-DFD7-C345-A0A0-35C7772E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1CD-3C3E-114D-8A69-DBBAB0A9C22D}" type="datetimeFigureOut">
              <a:rPr lang="nl-NL" smtClean="0"/>
              <a:t>11-04-2019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FB7DCDA-E078-694F-A401-DED1A98D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2EAB89-5127-B04D-B0AD-14834E81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0C9-EBEB-4545-B53F-57E892DE0F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4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B3C60-E85C-4C41-A5C0-0D5689FF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8B7460-B985-F445-A535-D018200A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C7B696-5198-A04C-A3B8-C380E3A96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4A5078-E8CC-E04C-B839-A8B00CD6D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BB85A3D-783F-7740-81F7-7A9378467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7D7FFFC-B68B-0D4D-94D2-BEEE01AD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1CD-3C3E-114D-8A69-DBBAB0A9C22D}" type="datetimeFigureOut">
              <a:rPr lang="nl-NL" smtClean="0"/>
              <a:t>11-04-2019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DFF988B-13B8-E941-A9C6-4F5A7F7C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C7BCD0E-0C94-4B4D-8FD8-5702DA65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0C9-EBEB-4545-B53F-57E892DE0F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72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A6847-2CA1-5148-BAAC-A3119042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D90DFD7-E737-4546-A7F1-81B422BF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1CD-3C3E-114D-8A69-DBBAB0A9C22D}" type="datetimeFigureOut">
              <a:rPr lang="nl-NL" smtClean="0"/>
              <a:t>11-04-2019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19ACE45-4750-9240-9466-ED19CFF1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F075D5-5242-DA4D-9283-EC09988D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0C9-EBEB-4545-B53F-57E892DE0F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37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812CC66-255A-7A45-B5EC-393664EB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1CD-3C3E-114D-8A69-DBBAB0A9C22D}" type="datetimeFigureOut">
              <a:rPr lang="nl-NL" smtClean="0"/>
              <a:t>11-04-2019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70AF988-6724-AB40-9B68-7F86CA03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E5288E-CA0D-7045-A0E1-1BFCC311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0C9-EBEB-4545-B53F-57E892DE0F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74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FC81F-F049-A442-8129-FF2EB21F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D48153-EBBF-8B49-A9E0-F2D059FF6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D3E78B-5540-2E4B-A1CC-101180247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EB6AF6-D7B0-944A-853C-31D78216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1CD-3C3E-114D-8A69-DBBAB0A9C22D}" type="datetimeFigureOut">
              <a:rPr lang="nl-NL" smtClean="0"/>
              <a:t>11-04-2019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D355FA-787B-E94E-8095-953E0A52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374E80-0B60-7347-87CA-70FB97CF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0C9-EBEB-4545-B53F-57E892DE0F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29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F732D-E9A2-874A-91F8-54A80032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EB42780-6BFC-5F49-BDB4-6C5451F25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9AAEDD-F71A-334E-ADD5-7F81EB34B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6DD0F1-D90F-CC45-A20C-814B9E7F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1CD-3C3E-114D-8A69-DBBAB0A9C22D}" type="datetimeFigureOut">
              <a:rPr lang="nl-NL" smtClean="0"/>
              <a:t>11-04-2019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262CFC-B38A-E34D-B90F-C79CCC38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42D73D-510F-7042-B629-3B754938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0C9-EBEB-4545-B53F-57E892DE0F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97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2619E4-E636-CB48-9C5F-9559EFF2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F46CB1-5757-FB40-B30B-4CE6AC21C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6EC568-8888-5B46-A3C8-00EDBF3B4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01CD-3C3E-114D-8A69-DBBAB0A9C22D}" type="datetimeFigureOut">
              <a:rPr lang="nl-NL" smtClean="0"/>
              <a:t>11-04-2019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033FF8-A679-3D49-8CED-E24C1C267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BC5DE0-7B61-7542-9F11-9677FE04C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50C9-EBEB-4545-B53F-57E892DE0F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22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alpha val="68000"/>
              </a:schemeClr>
            </a:gs>
            <a:gs pos="67000">
              <a:schemeClr val="bg2">
                <a:shade val="100000"/>
                <a:hueMod val="100000"/>
                <a:satMod val="110000"/>
                <a:alpha val="0"/>
                <a:lumMod val="0"/>
                <a:lumOff val="10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9E3F4-68B3-714E-BAC1-66CCC61B2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751" y="1210962"/>
            <a:ext cx="9568249" cy="2384008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Bookman Old Style" panose="02050604050505020204" pitchFamily="18" charset="0"/>
              </a:rPr>
              <a:t>Ongezond gedrag: de rol van het recht</a:t>
            </a:r>
            <a:br>
              <a:rPr lang="nl-NL" sz="3600" b="1" dirty="0">
                <a:latin typeface="Bookman Old Style" panose="02050604050505020204" pitchFamily="18" charset="0"/>
              </a:rPr>
            </a:br>
            <a:br>
              <a:rPr lang="nl-NL" sz="3600" b="1" dirty="0">
                <a:latin typeface="Bookman Old Style" panose="02050604050505020204" pitchFamily="18" charset="0"/>
              </a:rPr>
            </a:br>
            <a:r>
              <a:rPr lang="nl-NL" sz="3600" b="1" dirty="0">
                <a:latin typeface="Bookman Old Style" panose="02050604050505020204" pitchFamily="18" charset="0"/>
              </a:rPr>
              <a:t>Alcohol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80F59D-BBDA-9845-BDC7-5ACA9E5A1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033" y="4515633"/>
            <a:ext cx="9419968" cy="1489750"/>
          </a:xfrm>
        </p:spPr>
        <p:txBody>
          <a:bodyPr/>
          <a:lstStyle/>
          <a:p>
            <a:r>
              <a:rPr lang="nl-NL" dirty="0">
                <a:latin typeface="Bookman Old Style" panose="02050604050505020204" pitchFamily="18" charset="0"/>
              </a:rPr>
              <a:t>Dr. P.J.M. de </a:t>
            </a:r>
            <a:r>
              <a:rPr lang="nl-NL" dirty="0" err="1">
                <a:latin typeface="Bookman Old Style" panose="02050604050505020204" pitchFamily="18" charset="0"/>
              </a:rPr>
              <a:t>Coninck</a:t>
            </a:r>
            <a:endParaRPr lang="nl-NL" dirty="0">
              <a:latin typeface="Bookman Old Style" panose="02050604050505020204" pitchFamily="18" charset="0"/>
            </a:endParaRPr>
          </a:p>
          <a:p>
            <a:r>
              <a:rPr lang="nl-NL" dirty="0">
                <a:latin typeface="Bookman Old Style" panose="02050604050505020204" pitchFamily="18" charset="0"/>
              </a:rPr>
              <a:t>Prof. mr. J.C.J. Dute</a:t>
            </a:r>
          </a:p>
        </p:txBody>
      </p:sp>
    </p:spTree>
    <p:extLst>
      <p:ext uri="{BB962C8B-B14F-4D97-AF65-F5344CB8AC3E}">
        <p14:creationId xmlns:p14="http://schemas.microsoft.com/office/powerpoint/2010/main" val="194067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043CB-8692-5E4F-8308-0840BC3B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70" y="365125"/>
            <a:ext cx="10402329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latin typeface="Bookman Old Style" panose="02050604050505020204" pitchFamily="18" charset="0"/>
              </a:rPr>
              <a:t>Kinderen en adolescenten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0467431-FF44-4846-AAB2-EF962A42E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187" y="2310713"/>
            <a:ext cx="4259191" cy="2395795"/>
          </a:xfr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02FD182F-90DD-B541-8F57-2545BC987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46" y="2310713"/>
            <a:ext cx="5057753" cy="230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31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alpha val="65000"/>
              </a:schemeClr>
            </a:gs>
            <a:gs pos="67000">
              <a:schemeClr val="bg2">
                <a:shade val="100000"/>
                <a:hueMod val="100000"/>
                <a:satMod val="110000"/>
                <a:alpha val="0"/>
                <a:lumMod val="0"/>
                <a:lumOff val="10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3E3A1-D3C1-584F-AA0A-8AADF80A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>
                <a:latin typeface="Bookman Old Style" panose="02050604050505020204" pitchFamily="18" charset="0"/>
              </a:rPr>
              <a:t>Aanpak alcoholgebruik: ‘best </a:t>
            </a:r>
            <a:r>
              <a:rPr lang="nl-NL" sz="3200" b="1" dirty="0" err="1">
                <a:latin typeface="Bookman Old Style" panose="02050604050505020204" pitchFamily="18" charset="0"/>
              </a:rPr>
              <a:t>buys</a:t>
            </a:r>
            <a:r>
              <a:rPr lang="nl-NL" sz="3200" b="1" dirty="0">
                <a:latin typeface="Bookman Old Style" panose="02050604050505020204" pitchFamily="18" charset="0"/>
              </a:rPr>
              <a:t>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E101E5-6588-3B48-85E5-BDAE329E1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205"/>
            <a:ext cx="10515600" cy="3606758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Bookman Old Style" panose="02050604050505020204" pitchFamily="18" charset="0"/>
              </a:rPr>
              <a:t>Verhoging van de prijs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Beperking van alcoholmarketing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Beperking van aantal verkooppunten</a:t>
            </a:r>
          </a:p>
          <a:p>
            <a:pPr marL="0" indent="0">
              <a:buNone/>
            </a:pPr>
            <a:endParaRPr lang="nl-NL" sz="2000" dirty="0">
              <a:latin typeface="Bookman Old Style" panose="02050604050505020204" pitchFamily="18" charset="0"/>
            </a:endParaRPr>
          </a:p>
          <a:p>
            <a:r>
              <a:rPr lang="nl-NL" sz="2000" dirty="0">
                <a:latin typeface="Bookman Old Style" panose="02050604050505020204" pitchFamily="18" charset="0"/>
              </a:rPr>
              <a:t>Aangrijpingspunten voor invulling recht op gezondheid</a:t>
            </a:r>
          </a:p>
        </p:txBody>
      </p:sp>
    </p:spTree>
    <p:extLst>
      <p:ext uri="{BB962C8B-B14F-4D97-AF65-F5344CB8AC3E}">
        <p14:creationId xmlns:p14="http://schemas.microsoft.com/office/powerpoint/2010/main" val="315019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6CB1C-D793-9B47-B813-07898C5A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DC7EE4A0-0030-214B-8909-B1E594925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069" y="1005486"/>
            <a:ext cx="7914049" cy="5171477"/>
          </a:xfrm>
        </p:spPr>
      </p:pic>
    </p:spTree>
    <p:extLst>
      <p:ext uri="{BB962C8B-B14F-4D97-AF65-F5344CB8AC3E}">
        <p14:creationId xmlns:p14="http://schemas.microsoft.com/office/powerpoint/2010/main" val="35482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alpha val="68000"/>
              </a:schemeClr>
            </a:gs>
            <a:gs pos="67000">
              <a:schemeClr val="bg2">
                <a:shade val="100000"/>
                <a:hueMod val="100000"/>
                <a:satMod val="110000"/>
                <a:alpha val="0"/>
                <a:lumMod val="0"/>
                <a:lumOff val="10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0C400-FE34-2246-B9B5-5810D6C6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>
                <a:latin typeface="Bookman Old Style" panose="02050604050505020204" pitchFamily="18" charset="0"/>
              </a:rPr>
              <a:t>Internationaal (mondiaal)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77B3C-56BD-AA4F-9598-5E35AF7A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0270"/>
            <a:ext cx="10515600" cy="2496066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Bookman Old Style" panose="02050604050505020204" pitchFamily="18" charset="0"/>
              </a:rPr>
              <a:t>Een ‘Framework </a:t>
            </a:r>
            <a:r>
              <a:rPr lang="nl-NL" sz="2000" dirty="0" err="1">
                <a:latin typeface="Bookman Old Style" panose="02050604050505020204" pitchFamily="18" charset="0"/>
              </a:rPr>
              <a:t>Convention</a:t>
            </a:r>
            <a:r>
              <a:rPr lang="nl-NL" sz="2000" dirty="0">
                <a:latin typeface="Bookman Old Style" panose="02050604050505020204" pitchFamily="18" charset="0"/>
              </a:rPr>
              <a:t> on Alcohol Control’ ontbreekt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Wel een WHO ‘Global </a:t>
            </a:r>
            <a:r>
              <a:rPr lang="nl-NL" sz="2000" dirty="0" err="1">
                <a:latin typeface="Bookman Old Style" panose="02050604050505020204" pitchFamily="18" charset="0"/>
              </a:rPr>
              <a:t>strategy</a:t>
            </a:r>
            <a:r>
              <a:rPr lang="nl-NL" sz="2000" dirty="0">
                <a:latin typeface="Bookman Old Style" panose="02050604050505020204" pitchFamily="18" charset="0"/>
              </a:rPr>
              <a:t> </a:t>
            </a:r>
            <a:r>
              <a:rPr lang="nl-NL" sz="2000" dirty="0" err="1">
                <a:latin typeface="Bookman Old Style" panose="02050604050505020204" pitchFamily="18" charset="0"/>
              </a:rPr>
              <a:t>to</a:t>
            </a:r>
            <a:r>
              <a:rPr lang="nl-NL" sz="2000" dirty="0">
                <a:latin typeface="Bookman Old Style" panose="02050604050505020204" pitchFamily="18" charset="0"/>
              </a:rPr>
              <a:t> </a:t>
            </a:r>
            <a:r>
              <a:rPr lang="nl-NL" sz="2000" dirty="0" err="1">
                <a:latin typeface="Bookman Old Style" panose="02050604050505020204" pitchFamily="18" charset="0"/>
              </a:rPr>
              <a:t>reduce</a:t>
            </a:r>
            <a:r>
              <a:rPr lang="nl-NL" sz="2000" dirty="0">
                <a:latin typeface="Bookman Old Style" panose="02050604050505020204" pitchFamily="18" charset="0"/>
              </a:rPr>
              <a:t> </a:t>
            </a:r>
            <a:r>
              <a:rPr lang="nl-NL" sz="2000" dirty="0" err="1">
                <a:latin typeface="Bookman Old Style" panose="02050604050505020204" pitchFamily="18" charset="0"/>
              </a:rPr>
              <a:t>the</a:t>
            </a:r>
            <a:r>
              <a:rPr lang="nl-NL" sz="2000" dirty="0">
                <a:latin typeface="Bookman Old Style" panose="02050604050505020204" pitchFamily="18" charset="0"/>
              </a:rPr>
              <a:t> </a:t>
            </a:r>
            <a:r>
              <a:rPr lang="nl-NL" sz="2000" dirty="0" err="1">
                <a:latin typeface="Bookman Old Style" panose="02050604050505020204" pitchFamily="18" charset="0"/>
              </a:rPr>
              <a:t>harmful</a:t>
            </a:r>
            <a:r>
              <a:rPr lang="nl-NL" sz="2000" dirty="0">
                <a:latin typeface="Bookman Old Style" panose="02050604050505020204" pitchFamily="18" charset="0"/>
              </a:rPr>
              <a:t> </a:t>
            </a:r>
            <a:r>
              <a:rPr lang="nl-NL" sz="2000" dirty="0" err="1">
                <a:latin typeface="Bookman Old Style" panose="02050604050505020204" pitchFamily="18" charset="0"/>
              </a:rPr>
              <a:t>use</a:t>
            </a:r>
            <a:r>
              <a:rPr lang="nl-NL" sz="2000" dirty="0">
                <a:latin typeface="Bookman Old Style" panose="02050604050505020204" pitchFamily="18" charset="0"/>
              </a:rPr>
              <a:t> of alcohol’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Mondiale handelsverdragen (vrijhandel) vormen een belemmering voor nationaal alcoholbeleid ….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… maar maken daarvoor ook ruimte (gezondheidsexcepties)</a:t>
            </a:r>
          </a:p>
        </p:txBody>
      </p:sp>
    </p:spTree>
    <p:extLst>
      <p:ext uri="{BB962C8B-B14F-4D97-AF65-F5344CB8AC3E}">
        <p14:creationId xmlns:p14="http://schemas.microsoft.com/office/powerpoint/2010/main" val="206319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alpha val="68000"/>
              </a:schemeClr>
            </a:gs>
            <a:gs pos="67000">
              <a:schemeClr val="bg2">
                <a:shade val="100000"/>
                <a:hueMod val="100000"/>
                <a:satMod val="110000"/>
                <a:alpha val="0"/>
                <a:lumMod val="0"/>
                <a:lumOff val="10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CD4CA-0375-0842-8751-1B8180D3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>
                <a:latin typeface="Bookman Old Style" panose="02050604050505020204" pitchFamily="18" charset="0"/>
              </a:rPr>
              <a:t>Europese Unie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F111E4-D0D8-874E-A823-8CB18E08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6638"/>
            <a:ext cx="10515600" cy="3574782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Bookman Old Style" panose="02050604050505020204" pitchFamily="18" charset="0"/>
              </a:rPr>
              <a:t>Europese eenwording: wegnemen belemmeringen voor vrij verkeer – EU-recht stelt grenzen aan nationaal alcoholbeleid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Maar: art. 36 VWEU laat uitzonderingen ter bescherming van de gezondheid toe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Art. 168 VWEU (‘volksgezondheidsartikel’): geen harmonisatie alcoholbeleid, wel stimuleringsmaatregelen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Genoeg ruimte voor EU-beleid ten aanzien van alcoholbeleid (vergelijk tabaksbeleid)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EU is echter terughoudend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419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3AAC1-139B-DC40-9484-8845371C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22" y="365125"/>
            <a:ext cx="10674178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latin typeface="Bookman Old Style" panose="02050604050505020204" pitchFamily="18" charset="0"/>
              </a:rPr>
              <a:t>Zweden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9E4D54F-CA7B-4A40-8376-0D88568D6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750" y="1825625"/>
            <a:ext cx="6852500" cy="4351338"/>
          </a:xfrm>
        </p:spPr>
      </p:pic>
    </p:spTree>
    <p:extLst>
      <p:ext uri="{BB962C8B-B14F-4D97-AF65-F5344CB8AC3E}">
        <p14:creationId xmlns:p14="http://schemas.microsoft.com/office/powerpoint/2010/main" val="190166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B4135-813A-A240-80F0-035DA167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62" y="365125"/>
            <a:ext cx="10600037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latin typeface="Bookman Old Style" panose="02050604050505020204" pitchFamily="18" charset="0"/>
              </a:rPr>
              <a:t>Schotland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BD9FFF0A-D5E1-FA41-8053-927FF7F55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216" y="1626338"/>
            <a:ext cx="3200400" cy="4550626"/>
          </a:xfrm>
        </p:spPr>
      </p:pic>
    </p:spTree>
    <p:extLst>
      <p:ext uri="{BB962C8B-B14F-4D97-AF65-F5344CB8AC3E}">
        <p14:creationId xmlns:p14="http://schemas.microsoft.com/office/powerpoint/2010/main" val="335572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7123C-5C5D-154D-8C0A-E024CA2F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93" y="365125"/>
            <a:ext cx="10637106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latin typeface="Bookman Old Style" panose="02050604050505020204" pitchFamily="18" charset="0"/>
              </a:rPr>
              <a:t>Ierland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3A425E4-61D4-E946-9901-79C557251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104" y="1952367"/>
            <a:ext cx="7392284" cy="3818237"/>
          </a:xfrm>
        </p:spPr>
      </p:pic>
    </p:spTree>
    <p:extLst>
      <p:ext uri="{BB962C8B-B14F-4D97-AF65-F5344CB8AC3E}">
        <p14:creationId xmlns:p14="http://schemas.microsoft.com/office/powerpoint/2010/main" val="122116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5730E-B5EC-ED4B-89EB-89AF64A3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>
                <a:latin typeface="Bookman Old Style" panose="02050604050505020204" pitchFamily="18" charset="0"/>
              </a:rPr>
              <a:t>Frankrijk: </a:t>
            </a:r>
            <a:r>
              <a:rPr lang="nl-NL" sz="3200" b="1" dirty="0" err="1">
                <a:latin typeface="Bookman Old Style" panose="02050604050505020204" pitchFamily="18" charset="0"/>
              </a:rPr>
              <a:t>Loi</a:t>
            </a:r>
            <a:r>
              <a:rPr lang="nl-NL" sz="3200" b="1" dirty="0">
                <a:latin typeface="Bookman Old Style" panose="02050604050505020204" pitchFamily="18" charset="0"/>
              </a:rPr>
              <a:t> </a:t>
            </a:r>
            <a:r>
              <a:rPr lang="nl-NL" sz="3200" b="1" dirty="0" err="1">
                <a:latin typeface="Bookman Old Style" panose="02050604050505020204" pitchFamily="18" charset="0"/>
              </a:rPr>
              <a:t>Évin</a:t>
            </a:r>
            <a:endParaRPr lang="nl-NL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B964BD65-C449-5C40-9CF3-B9647E113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6627" y="1359619"/>
            <a:ext cx="3558745" cy="5193844"/>
          </a:xfrm>
        </p:spPr>
      </p:pic>
    </p:spTree>
    <p:extLst>
      <p:ext uri="{BB962C8B-B14F-4D97-AF65-F5344CB8AC3E}">
        <p14:creationId xmlns:p14="http://schemas.microsoft.com/office/powerpoint/2010/main" val="3221965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alpha val="68000"/>
              </a:schemeClr>
            </a:gs>
            <a:gs pos="67000">
              <a:schemeClr val="bg2">
                <a:shade val="100000"/>
                <a:hueMod val="100000"/>
                <a:satMod val="110000"/>
                <a:alpha val="0"/>
                <a:lumMod val="0"/>
                <a:lumOff val="10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9116-4317-CA4B-99A4-715C5354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>
                <a:latin typeface="Bookman Old Style" panose="02050604050505020204" pitchFamily="18" charset="0"/>
              </a:rPr>
              <a:t>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0FBE1D-2C6A-1C4A-912A-C94AE80E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459" y="2409567"/>
            <a:ext cx="10056341" cy="3767395"/>
          </a:xfrm>
        </p:spPr>
        <p:txBody>
          <a:bodyPr/>
          <a:lstStyle/>
          <a:p>
            <a:r>
              <a:rPr lang="nl-NL" sz="2000" dirty="0">
                <a:latin typeface="Bookman Old Style" panose="02050604050505020204" pitchFamily="18" charset="0"/>
              </a:rPr>
              <a:t>Drank- en Horecawet:</a:t>
            </a:r>
          </a:p>
          <a:p>
            <a:pPr lvl="1"/>
            <a:r>
              <a:rPr lang="nl-NL" sz="2000" dirty="0">
                <a:latin typeface="Bookman Old Style" panose="02050604050505020204" pitchFamily="18" charset="0"/>
              </a:rPr>
              <a:t>regelt met name beschikbaarheid; geen rustig bezit</a:t>
            </a:r>
          </a:p>
          <a:p>
            <a:pPr lvl="1"/>
            <a:r>
              <a:rPr lang="nl-NL" sz="2000" dirty="0">
                <a:latin typeface="Bookman Old Style" panose="02050604050505020204" pitchFamily="18" charset="0"/>
              </a:rPr>
              <a:t>zwaardere taak voor gemeenten, vereist meer flankerende landelijke maatregelen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Regulering alcoholreclame en –sponsoring: beperkt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Prijsbeleid: meer mogelijk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Preventieakkoord: geen verdere regeling ‘best </a:t>
            </a:r>
            <a:r>
              <a:rPr lang="nl-NL" sz="2000" dirty="0" err="1">
                <a:latin typeface="Bookman Old Style" panose="02050604050505020204" pitchFamily="18" charset="0"/>
              </a:rPr>
              <a:t>buys</a:t>
            </a:r>
            <a:r>
              <a:rPr lang="nl-NL" sz="2000" dirty="0">
                <a:latin typeface="Bookman Old Style" panose="02050604050505020204" pitchFamily="18" charset="0"/>
              </a:rPr>
              <a:t>’ – poldermodel kent zijn grenzen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245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64000">
              <a:schemeClr val="bg2">
                <a:shade val="100000"/>
                <a:hueMod val="100000"/>
                <a:satMod val="110000"/>
                <a:alpha val="0"/>
                <a:lumMod val="0"/>
                <a:lumOff val="10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21C66-948F-444B-8203-B7CDD870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>
                <a:latin typeface="Bookman Old Style" panose="02050604050505020204" pitchFamily="18" charset="0"/>
              </a:rPr>
              <a:t>Alcohol als smeerolie van de maatschappij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570F4C-24C7-1C41-BBFD-B8EF9963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32" y="2594919"/>
            <a:ext cx="10105768" cy="3582044"/>
          </a:xfrm>
        </p:spPr>
        <p:txBody>
          <a:bodyPr/>
          <a:lstStyle/>
          <a:p>
            <a:r>
              <a:rPr lang="nl-NL" sz="2000" dirty="0">
                <a:latin typeface="Bookman Old Style" panose="02050604050505020204" pitchFamily="18" charset="0"/>
              </a:rPr>
              <a:t>Alcohol is uit onze samenleving moeilijk weg te denken</a:t>
            </a:r>
          </a:p>
          <a:p>
            <a:r>
              <a:rPr lang="nl-NL" sz="2000" dirty="0" err="1">
                <a:latin typeface="Bookman Old Style" panose="02050604050505020204" pitchFamily="18" charset="0"/>
              </a:rPr>
              <a:t>Sfeerverhogend</a:t>
            </a:r>
            <a:r>
              <a:rPr lang="nl-NL" sz="2000" dirty="0">
                <a:latin typeface="Bookman Old Style" panose="02050604050505020204" pitchFamily="18" charset="0"/>
              </a:rPr>
              <a:t>, gezellig, feestelijk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Overal te koop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Betaalbaar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Bron van werkgelegenheid (productie, horeca, enz.)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‘Geniet, maar drink met mate’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3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alpha val="68000"/>
              </a:schemeClr>
            </a:gs>
            <a:gs pos="67000">
              <a:schemeClr val="bg2">
                <a:shade val="100000"/>
                <a:hueMod val="100000"/>
                <a:satMod val="110000"/>
                <a:alpha val="0"/>
                <a:lumMod val="0"/>
                <a:lumOff val="10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7D7AF-B5A5-5744-83F4-99213A27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>
                <a:latin typeface="Bookman Old Style" panose="02050604050505020204" pitchFamily="18" charset="0"/>
              </a:rPr>
              <a:t>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02F28F-3B14-C34D-8785-8DF57476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1351"/>
            <a:ext cx="10515600" cy="3705611"/>
          </a:xfrm>
        </p:spPr>
        <p:txBody>
          <a:bodyPr>
            <a:normAutofit/>
          </a:bodyPr>
          <a:lstStyle/>
          <a:p>
            <a:r>
              <a:rPr lang="nl-NL" sz="2200" dirty="0">
                <a:latin typeface="Bookman Old Style" panose="02050604050505020204" pitchFamily="18" charset="0"/>
              </a:rPr>
              <a:t>Aanpak alcoholgebruik is minder ver gevorderd dan die van roken</a:t>
            </a:r>
          </a:p>
          <a:p>
            <a:r>
              <a:rPr lang="nl-NL" sz="2200" dirty="0">
                <a:latin typeface="Bookman Old Style" panose="02050604050505020204" pitchFamily="18" charset="0"/>
              </a:rPr>
              <a:t>Recht is instrument voor verantwoord alcoholbeleid, maar ook aangrijpingspunt voor frustreren daarvan</a:t>
            </a:r>
          </a:p>
          <a:p>
            <a:r>
              <a:rPr lang="nl-NL" sz="2200" dirty="0">
                <a:latin typeface="Bookman Old Style" panose="02050604050505020204" pitchFamily="18" charset="0"/>
              </a:rPr>
              <a:t>Mondiaal is er behoefte aan een instrument à la ‘Framework </a:t>
            </a:r>
            <a:r>
              <a:rPr lang="nl-NL" sz="2200" dirty="0" err="1">
                <a:latin typeface="Bookman Old Style" panose="02050604050505020204" pitchFamily="18" charset="0"/>
              </a:rPr>
              <a:t>Convention</a:t>
            </a:r>
            <a:r>
              <a:rPr lang="nl-NL" sz="2200" dirty="0">
                <a:latin typeface="Bookman Old Style" panose="02050604050505020204" pitchFamily="18" charset="0"/>
              </a:rPr>
              <a:t> on Tobacco Control’</a:t>
            </a:r>
          </a:p>
          <a:p>
            <a:r>
              <a:rPr lang="nl-NL" sz="2200" dirty="0">
                <a:latin typeface="Bookman Old Style" panose="02050604050505020204" pitchFamily="18" charset="0"/>
              </a:rPr>
              <a:t>Alcoholbeleid van EU stelt teleur</a:t>
            </a:r>
          </a:p>
          <a:p>
            <a:r>
              <a:rPr lang="nl-NL" sz="2200" dirty="0">
                <a:latin typeface="Bookman Old Style" panose="02050604050505020204" pitchFamily="18" charset="0"/>
              </a:rPr>
              <a:t>Zelfregulering is geen panacee: gezondheidsbelangen staan niet voorop bij de alcoholbranche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08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073F8-01BE-0D42-80D2-24E866E0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>
                <a:latin typeface="Bookman Old Style" panose="02050604050505020204" pitchFamily="18" charset="0"/>
              </a:rPr>
              <a:t>D(r)ank!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6B87CD2-363E-2F47-ADB4-6CA32EB36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0151" y="1477277"/>
            <a:ext cx="3682313" cy="4909751"/>
          </a:xfrm>
        </p:spPr>
      </p:pic>
    </p:spTree>
    <p:extLst>
      <p:ext uri="{BB962C8B-B14F-4D97-AF65-F5344CB8AC3E}">
        <p14:creationId xmlns:p14="http://schemas.microsoft.com/office/powerpoint/2010/main" val="82762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BC345-045D-DF4B-82EB-7D6753F7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4ED9E30-9C6E-E344-B391-1FE17A381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411" y="1871146"/>
            <a:ext cx="5820032" cy="3501747"/>
          </a:xfrm>
        </p:spPr>
      </p:pic>
    </p:spTree>
    <p:extLst>
      <p:ext uri="{BB962C8B-B14F-4D97-AF65-F5344CB8AC3E}">
        <p14:creationId xmlns:p14="http://schemas.microsoft.com/office/powerpoint/2010/main" val="398832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BC789-6C70-B943-823A-6DB89882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0D5AFFD-434B-D446-967C-6885A36D1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6673" y="1519881"/>
            <a:ext cx="3673877" cy="4017231"/>
          </a:xfrm>
        </p:spPr>
      </p:pic>
    </p:spTree>
    <p:extLst>
      <p:ext uri="{BB962C8B-B14F-4D97-AF65-F5344CB8AC3E}">
        <p14:creationId xmlns:p14="http://schemas.microsoft.com/office/powerpoint/2010/main" val="171715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C37DC-6C64-C644-9E8D-51EB5C50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BCA653-8019-ED4B-B037-E4EBEAAD9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2096" y="902042"/>
            <a:ext cx="3763407" cy="5276335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4BF3711-E138-EC45-874C-D6B803F3F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665" y="746900"/>
            <a:ext cx="3738389" cy="54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4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2B36E-09F0-494A-8FE2-AB6900F9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4636AB9-AAA3-C04C-B677-F7156EEB8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4291" y="583204"/>
            <a:ext cx="3247258" cy="592739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BEFB1BD-FDAF-4236-8C9D-3932F7AB7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6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alpha val="68000"/>
              </a:schemeClr>
            </a:gs>
            <a:gs pos="67000">
              <a:schemeClr val="bg2">
                <a:shade val="100000"/>
                <a:hueMod val="100000"/>
                <a:satMod val="110000"/>
                <a:alpha val="0"/>
                <a:lumMod val="0"/>
                <a:lumOff val="10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F4F11-75B5-2942-BB27-39B0E8F2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>
                <a:latin typeface="Bookman Old Style" panose="02050604050505020204" pitchFamily="18" charset="0"/>
              </a:rPr>
              <a:t>Alcohol als bedreiging van de gezondheid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C5A719-5193-CE45-B9DB-74C8FD63B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912"/>
            <a:ext cx="10515600" cy="3540867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Bookman Old Style" panose="02050604050505020204" pitchFamily="18" charset="0"/>
              </a:rPr>
              <a:t>Schadelijkheid </a:t>
            </a:r>
            <a:r>
              <a:rPr lang="nl-NL" sz="2000" i="1" dirty="0">
                <a:latin typeface="Bookman Old Style" panose="02050604050505020204" pitchFamily="18" charset="0"/>
              </a:rPr>
              <a:t>overmatig</a:t>
            </a:r>
            <a:r>
              <a:rPr lang="nl-NL" sz="2000" dirty="0">
                <a:latin typeface="Bookman Old Style" panose="02050604050505020204" pitchFamily="18" charset="0"/>
              </a:rPr>
              <a:t> alcoholgebruik is bekend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Alcohol is echter een veel grotere bedreiging voor de (volks)gezondheid dan voorheen werd aangenomen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Met name is meer bekend geworden over relatie alcohol en kanker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Voor alcohol bestaat geen veilige gebruiksgrens (meer). Net als voor roken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Daarmee is alcohol nog meer binnen het bereik van het recht op gezondheid gekomen</a:t>
            </a:r>
          </a:p>
          <a:p>
            <a:r>
              <a:rPr lang="nl-NL" sz="2000" dirty="0">
                <a:latin typeface="Bookman Old Style" panose="02050604050505020204" pitchFamily="18" charset="0"/>
              </a:rPr>
              <a:t>Speciale aandacht nodig voor kinderen (Kinderrechtenverdrag)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94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16D83-9D76-504F-9248-E4C3997B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C7719EC-8B07-9F47-B3AD-4C5DC52F8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15" y="1027906"/>
            <a:ext cx="4212624" cy="2808416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E188D80-8AF1-E547-BAA6-A8958CF57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752" y="2056716"/>
            <a:ext cx="4705864" cy="47058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73BEA70-D7C7-D44F-AB04-914DF9B68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341" y="2145469"/>
            <a:ext cx="3272079" cy="30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1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761D2-E30B-E24E-AD1B-E0D3764A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latin typeface="Bookman Old Style" panose="02050604050505020204" pitchFamily="18" charset="0"/>
              </a:rPr>
              <a:t>Alcohol en zwangerschap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CC8C6C9B-99E9-A240-8166-CB596730D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7677" y="1540130"/>
            <a:ext cx="4786008" cy="4786008"/>
          </a:xfrm>
        </p:spPr>
      </p:pic>
    </p:spTree>
    <p:extLst>
      <p:ext uri="{BB962C8B-B14F-4D97-AF65-F5344CB8AC3E}">
        <p14:creationId xmlns:p14="http://schemas.microsoft.com/office/powerpoint/2010/main" val="30096528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{8E811B7F-5CB3-0A41-A8FF-1CBB932BF4EA}tf10001057</Template>
  <TotalTime>1627</TotalTime>
  <Words>402</Words>
  <Application>Microsoft Office PowerPoint</Application>
  <PresentationFormat>Breedbeeld</PresentationFormat>
  <Paragraphs>56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Kantoorthema</vt:lpstr>
      <vt:lpstr>Ongezond gedrag: de rol van het recht  Alcohol</vt:lpstr>
      <vt:lpstr>Alcohol als smeerolie van de maatschappij</vt:lpstr>
      <vt:lpstr>PowerPoint-presentatie</vt:lpstr>
      <vt:lpstr>PowerPoint-presentatie</vt:lpstr>
      <vt:lpstr>PowerPoint-presentatie</vt:lpstr>
      <vt:lpstr> </vt:lpstr>
      <vt:lpstr>Alcohol als bedreiging van de gezondheid</vt:lpstr>
      <vt:lpstr>PowerPoint-presentatie</vt:lpstr>
      <vt:lpstr>Alcohol en zwangerschap</vt:lpstr>
      <vt:lpstr>Kinderen en adolescenten</vt:lpstr>
      <vt:lpstr>Aanpak alcoholgebruik: ‘best buys’</vt:lpstr>
      <vt:lpstr>PowerPoint-presentatie</vt:lpstr>
      <vt:lpstr>Internationaal (mondiaal)</vt:lpstr>
      <vt:lpstr>Europese Unie</vt:lpstr>
      <vt:lpstr>Zweden</vt:lpstr>
      <vt:lpstr>Schotland</vt:lpstr>
      <vt:lpstr>Ierland</vt:lpstr>
      <vt:lpstr>Frankrijk: Loi Évin</vt:lpstr>
      <vt:lpstr>Nederland</vt:lpstr>
      <vt:lpstr>Slot</vt:lpstr>
      <vt:lpstr>D(r)ank!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Ongezond gedrag: de rol van het recht  Alcohol</dc:title>
  <dc:creator>Microsoft Office-gebruiker</dc:creator>
  <cp:lastModifiedBy>Baal van, Rineke</cp:lastModifiedBy>
  <cp:revision>68</cp:revision>
  <dcterms:created xsi:type="dcterms:W3CDTF">2019-04-07T12:05:17Z</dcterms:created>
  <dcterms:modified xsi:type="dcterms:W3CDTF">2019-04-11T14:57:44Z</dcterms:modified>
</cp:coreProperties>
</file>